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8"/>
  </p:notesMasterIdLst>
  <p:sldIdLst>
    <p:sldId id="256" r:id="rId2"/>
    <p:sldId id="258" r:id="rId3"/>
    <p:sldId id="271" r:id="rId4"/>
    <p:sldId id="260" r:id="rId5"/>
    <p:sldId id="272" r:id="rId6"/>
    <p:sldId id="274" r:id="rId7"/>
    <p:sldId id="303" r:id="rId8"/>
    <p:sldId id="275" r:id="rId9"/>
    <p:sldId id="302" r:id="rId10"/>
    <p:sldId id="306" r:id="rId11"/>
    <p:sldId id="308" r:id="rId12"/>
    <p:sldId id="276" r:id="rId13"/>
    <p:sldId id="309" r:id="rId14"/>
    <p:sldId id="277" r:id="rId15"/>
    <p:sldId id="278" r:id="rId16"/>
    <p:sldId id="304" r:id="rId17"/>
    <p:sldId id="305" r:id="rId18"/>
    <p:sldId id="279" r:id="rId19"/>
    <p:sldId id="310" r:id="rId20"/>
    <p:sldId id="280" r:id="rId21"/>
    <p:sldId id="281" r:id="rId22"/>
    <p:sldId id="282" r:id="rId23"/>
    <p:sldId id="283" r:id="rId24"/>
    <p:sldId id="311" r:id="rId25"/>
    <p:sldId id="284" r:id="rId26"/>
    <p:sldId id="285" r:id="rId27"/>
    <p:sldId id="312" r:id="rId28"/>
    <p:sldId id="286" r:id="rId29"/>
    <p:sldId id="287" r:id="rId30"/>
    <p:sldId id="288" r:id="rId31"/>
    <p:sldId id="289" r:id="rId32"/>
    <p:sldId id="314" r:id="rId33"/>
    <p:sldId id="313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300" r:id="rId42"/>
    <p:sldId id="297" r:id="rId43"/>
    <p:sldId id="299" r:id="rId44"/>
    <p:sldId id="298" r:id="rId45"/>
    <p:sldId id="301" r:id="rId46"/>
    <p:sldId id="270" r:id="rId47"/>
  </p:sldIdLst>
  <p:sldSz cx="18288000" cy="10287000"/>
  <p:notesSz cx="10287000" cy="18288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HY헤드라인M" panose="02030600000101010101" pitchFamily="18" charset="-127"/>
      <p:regular r:id="rId53"/>
    </p:embeddedFont>
    <p:embeddedFont>
      <p:font typeface="KoPub돋움체 Bold" panose="02020603020101020101" pitchFamily="18" charset="-127"/>
      <p:regular r:id="rId54"/>
    </p:embeddedFont>
    <p:embeddedFont>
      <p:font typeface="KoPub돋움체 Light" panose="02020603020101020101" pitchFamily="18" charset="-127"/>
      <p:regular r:id="rId55"/>
    </p:embeddedFont>
    <p:embeddedFont>
      <p:font typeface="맑은 고딕" panose="020B0503020000020004" pitchFamily="50" charset="-127"/>
      <p:regular r:id="rId56"/>
      <p:bold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011" autoAdjust="0"/>
  </p:normalViewPr>
  <p:slideViewPr>
    <p:cSldViewPr>
      <p:cViewPr varScale="1">
        <p:scale>
          <a:sx n="25" d="100"/>
          <a:sy n="25" d="100"/>
        </p:scale>
        <p:origin x="36" y="5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D790A-C98F-440E-9690-560A1F552B2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86A1C-1A1F-485A-ACC0-B4054D4A26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806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720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476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979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373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487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43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55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110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2357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2232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736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629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7423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536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4906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9585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3853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9081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8642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8356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반납과 대여에 대한 </a:t>
            </a:r>
            <a:r>
              <a:rPr lang="en-US" altLang="ko-KR" dirty="0"/>
              <a:t>outlier</a:t>
            </a:r>
            <a:r>
              <a:rPr lang="ko-KR" altLang="en-US" dirty="0"/>
              <a:t>을 </a:t>
            </a:r>
            <a:r>
              <a:rPr lang="en-US" altLang="ko-KR" dirty="0" err="1"/>
              <a:t>spotfire</a:t>
            </a:r>
            <a:r>
              <a:rPr lang="ko-KR" altLang="en-US" dirty="0"/>
              <a:t>를 이용하여 확인해보니 같은 행정동임을 확인할 수 있었다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'</a:t>
            </a:r>
            <a:r>
              <a:rPr lang="ko-KR" altLang="en-US" dirty="0"/>
              <a:t>대여소당</a:t>
            </a:r>
            <a:r>
              <a:rPr lang="en-US" altLang="ko-KR" dirty="0"/>
              <a:t>_</a:t>
            </a:r>
            <a:r>
              <a:rPr lang="ko-KR" altLang="en-US" dirty="0"/>
              <a:t>하루평균</a:t>
            </a:r>
            <a:r>
              <a:rPr lang="en-US" altLang="ko-KR" dirty="0"/>
              <a:t>_</a:t>
            </a:r>
            <a:r>
              <a:rPr lang="ko-KR" altLang="en-US" dirty="0"/>
              <a:t>대여건수</a:t>
            </a:r>
            <a:r>
              <a:rPr lang="en-US" altLang="ko-KR" dirty="0"/>
              <a:t>'</a:t>
            </a:r>
            <a:r>
              <a:rPr lang="ko-KR" altLang="en-US" dirty="0"/>
              <a:t>와 </a:t>
            </a:r>
            <a:r>
              <a:rPr lang="en-US" altLang="ko-KR" dirty="0"/>
              <a:t>'</a:t>
            </a:r>
            <a:r>
              <a:rPr lang="ko-KR" altLang="en-US" dirty="0"/>
              <a:t>대여소당</a:t>
            </a:r>
            <a:r>
              <a:rPr lang="en-US" altLang="ko-KR" dirty="0"/>
              <a:t>_</a:t>
            </a:r>
            <a:r>
              <a:rPr lang="ko-KR" altLang="en-US" dirty="0"/>
              <a:t>하루평균</a:t>
            </a:r>
            <a:r>
              <a:rPr lang="en-US" altLang="ko-KR" dirty="0"/>
              <a:t>_</a:t>
            </a:r>
            <a:r>
              <a:rPr lang="ko-KR" altLang="en-US" dirty="0"/>
              <a:t>반납건수</a:t>
            </a:r>
            <a:r>
              <a:rPr lang="en-US" altLang="ko-KR" dirty="0"/>
              <a:t>'</a:t>
            </a:r>
            <a:r>
              <a:rPr lang="ko-KR" altLang="en-US" dirty="0"/>
              <a:t>가 상관계수가 </a:t>
            </a:r>
            <a:r>
              <a:rPr lang="en-US" altLang="ko-KR" dirty="0"/>
              <a:t>1</a:t>
            </a:r>
            <a:r>
              <a:rPr lang="ko-KR" altLang="en-US" dirty="0"/>
              <a:t>로 높은 상관관계를 갖고 있기 때문에 발생한 현상으로 추측된다</a:t>
            </a:r>
            <a:r>
              <a:rPr lang="en-US" altLang="ko-KR" dirty="0"/>
              <a:t>. </a:t>
            </a:r>
            <a:r>
              <a:rPr lang="ko-KR" altLang="en-US" dirty="0"/>
              <a:t>따라서 대여에 대한 </a:t>
            </a:r>
            <a:r>
              <a:rPr lang="en-US" altLang="ko-KR" dirty="0"/>
              <a:t>outlier</a:t>
            </a:r>
            <a:r>
              <a:rPr lang="ko-KR" altLang="en-US" dirty="0"/>
              <a:t>만을 이용하여 </a:t>
            </a:r>
            <a:r>
              <a:rPr lang="en-US" altLang="ko-KR" dirty="0"/>
              <a:t>outlier </a:t>
            </a:r>
            <a:r>
              <a:rPr lang="ko-KR" altLang="en-US" dirty="0"/>
              <a:t>값들과 그가 아닌 값들에 대한 차이를 분석하고자 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여기서 그룹</a:t>
            </a:r>
            <a:r>
              <a:rPr lang="en-US" altLang="ko-KR" dirty="0"/>
              <a:t>1</a:t>
            </a:r>
            <a:r>
              <a:rPr lang="ko-KR" altLang="en-US" dirty="0"/>
              <a:t>은 </a:t>
            </a:r>
            <a:r>
              <a:rPr lang="en-US" altLang="ko-KR" dirty="0"/>
              <a:t>outlier</a:t>
            </a:r>
            <a:r>
              <a:rPr lang="ko-KR" altLang="en-US" dirty="0"/>
              <a:t>가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그룹</a:t>
            </a:r>
            <a:r>
              <a:rPr lang="en-US" altLang="ko-KR" dirty="0"/>
              <a:t>2</a:t>
            </a:r>
            <a:r>
              <a:rPr lang="ko-KR" altLang="en-US" dirty="0"/>
              <a:t>는 총 </a:t>
            </a:r>
            <a:r>
              <a:rPr lang="en-US" altLang="ko-KR" dirty="0"/>
              <a:t>instance</a:t>
            </a:r>
            <a:r>
              <a:rPr lang="ko-KR" altLang="en-US" dirty="0"/>
              <a:t>의 개수가 </a:t>
            </a:r>
            <a:r>
              <a:rPr lang="en-US" altLang="ko-KR" dirty="0"/>
              <a:t>6</a:t>
            </a:r>
            <a:r>
              <a:rPr lang="ko-KR" altLang="en-US" dirty="0"/>
              <a:t>개밖에 되지 않기 때문에 </a:t>
            </a:r>
            <a:r>
              <a:rPr lang="en-US" altLang="ko-KR" dirty="0"/>
              <a:t>outlier</a:t>
            </a:r>
            <a:r>
              <a:rPr lang="ko-KR" altLang="en-US" dirty="0"/>
              <a:t>를 추출하는 것이 무의미하다 생각하여 그룹</a:t>
            </a:r>
            <a:r>
              <a:rPr lang="en-US" altLang="ko-KR" dirty="0"/>
              <a:t>1</a:t>
            </a:r>
            <a:r>
              <a:rPr lang="ko-KR" altLang="en-US" dirty="0"/>
              <a:t>에 대한 분석만을 하고자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414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005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2431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5752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5913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704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6940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2969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7118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0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895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803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723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425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001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D86A1C-1A1F-485A-ACC0-B4054D4A262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771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seoul.go.kr/dataList/103/S/2/datasetView.do" TargetMode="External"/><Relationship Id="rId13" Type="http://schemas.openxmlformats.org/officeDocument/2006/relationships/hyperlink" Target="https://data.seoul.go.kr/dataList/10154/S/2/datasetView.do" TargetMode="External"/><Relationship Id="rId18" Type="http://schemas.openxmlformats.org/officeDocument/2006/relationships/hyperlink" Target="https://data.seoul.go.kr/dataList/OA-15182/F/1/datasetView.do" TargetMode="External"/><Relationship Id="rId3" Type="http://schemas.openxmlformats.org/officeDocument/2006/relationships/hyperlink" Target="https://data.seoul.go.kr/dataList/OA-21232/S/1/datasetView.do" TargetMode="External"/><Relationship Id="rId7" Type="http://schemas.openxmlformats.org/officeDocument/2006/relationships/hyperlink" Target="https://data.seoul.go.kr/dataList/10129/S/2/datasetView.do" TargetMode="External"/><Relationship Id="rId12" Type="http://schemas.openxmlformats.org/officeDocument/2006/relationships/hyperlink" Target="http://data.seoul.go.kr/dataList/OA-14991/S/1/datasetView.do" TargetMode="External"/><Relationship Id="rId17" Type="http://schemas.openxmlformats.org/officeDocument/2006/relationships/hyperlink" Target="https://data.seoul.go.kr/dataList/OA-394/S/1/datasetView.do" TargetMode="External"/><Relationship Id="rId2" Type="http://schemas.openxmlformats.org/officeDocument/2006/relationships/notesSlide" Target="../notesSlides/notesSlide35.xml"/><Relationship Id="rId16" Type="http://schemas.openxmlformats.org/officeDocument/2006/relationships/hyperlink" Target="https://data.seoul.go.kr/dataList/OA-16096/S/1/datasetView.do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ata.seoul.go.kr/dataList/OA-21225/S/1/datasetView.do" TargetMode="External"/><Relationship Id="rId11" Type="http://schemas.openxmlformats.org/officeDocument/2006/relationships/hyperlink" Target="https://data.seoul.go.kr/dataList/OA-21236/F/1/datasetView.do" TargetMode="External"/><Relationship Id="rId5" Type="http://schemas.openxmlformats.org/officeDocument/2006/relationships/hyperlink" Target="https://data.seoul.go.kr/dataList/OA-21224/S/1/datasetView.do" TargetMode="External"/><Relationship Id="rId15" Type="http://schemas.openxmlformats.org/officeDocument/2006/relationships/hyperlink" Target="https://data.seoul.go.kr/dataList/10585/S/2/datasetView.do" TargetMode="External"/><Relationship Id="rId10" Type="http://schemas.openxmlformats.org/officeDocument/2006/relationships/hyperlink" Target="http://data.seoul.go.kr/dataList/OA-20502/S/1/datasetView.do" TargetMode="External"/><Relationship Id="rId4" Type="http://schemas.openxmlformats.org/officeDocument/2006/relationships/hyperlink" Target="https://data.seoul.go.kr/dataList/OA-15067/S/1/datasetView.do" TargetMode="External"/><Relationship Id="rId9" Type="http://schemas.openxmlformats.org/officeDocument/2006/relationships/hyperlink" Target="https://www.data.go.kr/data/15069540/fileData.do" TargetMode="External"/><Relationship Id="rId14" Type="http://schemas.openxmlformats.org/officeDocument/2006/relationships/hyperlink" Target="https://www.data.go.kr/data/15083033/fileData.do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newsuh/KAKAO-map-AP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2B56F3-B6EC-ED33-C91E-7F661A255106}"/>
              </a:ext>
            </a:extLst>
          </p:cNvPr>
          <p:cNvSpPr txBox="1"/>
          <p:nvPr/>
        </p:nvSpPr>
        <p:spPr>
          <a:xfrm>
            <a:off x="728878" y="3619500"/>
            <a:ext cx="1683024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따릉이</a:t>
            </a:r>
            <a:r>
              <a:rPr lang="ko-KR" altLang="en-US" sz="6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6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대여량에</a:t>
            </a:r>
            <a:r>
              <a:rPr lang="ko-KR" altLang="en-US" sz="6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영향을 미치는 요인 분석과</a:t>
            </a:r>
            <a:endParaRPr lang="en-US" altLang="ko-KR" sz="6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요인에 따른 </a:t>
            </a:r>
            <a:r>
              <a:rPr lang="ko-KR" altLang="en-US" sz="6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대여량</a:t>
            </a:r>
            <a:r>
              <a:rPr lang="ko-KR" altLang="en-US" sz="6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예측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AA3437-A254-7763-55E1-BA50EF609E70}"/>
              </a:ext>
            </a:extLst>
          </p:cNvPr>
          <p:cNvSpPr txBox="1"/>
          <p:nvPr/>
        </p:nvSpPr>
        <p:spPr>
          <a:xfrm>
            <a:off x="7412597" y="6667500"/>
            <a:ext cx="3462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[1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팀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algn="ctr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18101998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이승준</a:t>
            </a:r>
            <a:endParaRPr lang="en-US" altLang="ko-KR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18102015 </a:t>
            </a:r>
            <a:r>
              <a:rPr lang="ko-KR" altLang="en-US" sz="3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최봉준</a:t>
            </a:r>
            <a:endParaRPr lang="en-US" altLang="ko-KR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20102000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김다예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F24A5A-1978-1A26-DFC8-CA55EFBC63CB}"/>
              </a:ext>
            </a:extLst>
          </p:cNvPr>
          <p:cNvSpPr txBox="1"/>
          <p:nvPr/>
        </p:nvSpPr>
        <p:spPr>
          <a:xfrm>
            <a:off x="152400" y="114300"/>
            <a:ext cx="4661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2021 </a:t>
            </a:r>
            <a:r>
              <a:rPr lang="ko-KR" altLang="en-US" sz="2000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데이터마이닝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학기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Term Project</a:t>
            </a:r>
            <a:endParaRPr lang="ko-KR" altLang="en-US" sz="20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FFF4F6-31E8-031D-9491-5BDCF004D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952500"/>
            <a:ext cx="13589215" cy="416421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E8B17A-D7CB-186C-AB9D-6A2DB1814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1" y="5141595"/>
            <a:ext cx="13029132" cy="3583305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1F76BB42-0601-0544-641C-9073D721D0FF}"/>
              </a:ext>
            </a:extLst>
          </p:cNvPr>
          <p:cNvSpPr/>
          <p:nvPr/>
        </p:nvSpPr>
        <p:spPr>
          <a:xfrm>
            <a:off x="13868400" y="5600700"/>
            <a:ext cx="2225040" cy="330148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5EF1FE3-99E9-C46A-FDEE-DDF7B1034C93}"/>
              </a:ext>
            </a:extLst>
          </p:cNvPr>
          <p:cNvSpPr/>
          <p:nvPr/>
        </p:nvSpPr>
        <p:spPr>
          <a:xfrm>
            <a:off x="8610600" y="5600700"/>
            <a:ext cx="2225040" cy="330148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6ABFEF-C3F6-4DCC-C8BB-30AC96D012DA}"/>
              </a:ext>
            </a:extLst>
          </p:cNvPr>
          <p:cNvSpPr txBox="1"/>
          <p:nvPr/>
        </p:nvSpPr>
        <p:spPr>
          <a:xfrm>
            <a:off x="11201400" y="9130454"/>
            <a:ext cx="6135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지하철 이용자수가 버스 이용자수보다 많음</a:t>
            </a:r>
          </a:p>
        </p:txBody>
      </p:sp>
    </p:spTree>
    <p:extLst>
      <p:ext uri="{BB962C8B-B14F-4D97-AF65-F5344CB8AC3E}">
        <p14:creationId xmlns:p14="http://schemas.microsoft.com/office/powerpoint/2010/main" val="2943425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E99326A-B9F0-3A84-5EBE-F1C73A46A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571500"/>
            <a:ext cx="12775944" cy="35232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7D99D9-F4B3-D18D-8251-18757FDBC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598" y="4193923"/>
            <a:ext cx="12579945" cy="4765362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1B917D7D-C717-4322-32AE-26EBEAE96FE6}"/>
              </a:ext>
            </a:extLst>
          </p:cNvPr>
          <p:cNvSpPr/>
          <p:nvPr/>
        </p:nvSpPr>
        <p:spPr>
          <a:xfrm>
            <a:off x="1597884" y="3637892"/>
            <a:ext cx="14043371" cy="50642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3F56ABA-FE09-09A9-BF9A-97D65836FB74}"/>
              </a:ext>
            </a:extLst>
          </p:cNvPr>
          <p:cNvSpPr/>
          <p:nvPr/>
        </p:nvSpPr>
        <p:spPr>
          <a:xfrm>
            <a:off x="1676400" y="8343900"/>
            <a:ext cx="14043371" cy="50642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E349307E-4442-B38A-77A6-DBB4D0CDDA93}"/>
              </a:ext>
            </a:extLst>
          </p:cNvPr>
          <p:cNvSpPr/>
          <p:nvPr/>
        </p:nvSpPr>
        <p:spPr>
          <a:xfrm>
            <a:off x="8877300" y="9104086"/>
            <a:ext cx="533400" cy="175441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05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07CB55F-9511-A2FA-0430-E9A4A2067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552700"/>
            <a:ext cx="15968546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89E47B-CDA3-4A70-0E2B-3A021F948599}"/>
              </a:ext>
            </a:extLst>
          </p:cNvPr>
          <p:cNvSpPr txBox="1"/>
          <p:nvPr/>
        </p:nvSpPr>
        <p:spPr>
          <a:xfrm>
            <a:off x="1524000" y="7200900"/>
            <a:ext cx="155448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성별 총 생활 인구와 연령대별 생활인구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값이 다른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값들에 비해 큰 분포를 가짐</a:t>
            </a:r>
            <a:endParaRPr lang="en-US" altLang="ko-KR" sz="2800" b="0" i="0" dirty="0">
              <a:solidFill>
                <a:srgbClr val="000000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                                   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           				    </a:t>
            </a:r>
            <a:r>
              <a:rPr lang="en-US" altLang="ko-KR" sz="36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en-US" altLang="ko-KR" sz="36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Scaling</a:t>
            </a:r>
            <a:r>
              <a:rPr lang="en-US" altLang="ko-KR" sz="3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필요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2E95E9F0-B193-BE2F-60F7-00FEDF774613}"/>
              </a:ext>
            </a:extLst>
          </p:cNvPr>
          <p:cNvSpPr/>
          <p:nvPr/>
        </p:nvSpPr>
        <p:spPr>
          <a:xfrm>
            <a:off x="8877300" y="-192314"/>
            <a:ext cx="533400" cy="175441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F499B0F-0409-0018-BEA1-2D621F27073E}"/>
              </a:ext>
            </a:extLst>
          </p:cNvPr>
          <p:cNvSpPr/>
          <p:nvPr/>
        </p:nvSpPr>
        <p:spPr>
          <a:xfrm>
            <a:off x="15621000" y="2959359"/>
            <a:ext cx="2225040" cy="330148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37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C89E47B-CDA3-4A70-0E2B-3A021F948599}"/>
              </a:ext>
            </a:extLst>
          </p:cNvPr>
          <p:cNvSpPr txBox="1"/>
          <p:nvPr/>
        </p:nvSpPr>
        <p:spPr>
          <a:xfrm>
            <a:off x="1777291" y="7200900"/>
            <a:ext cx="1483430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행정동 별 자동차 등록현황인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car feature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도 다른 변수들에 비해 </a:t>
            </a:r>
            <a:r>
              <a:rPr lang="en-US" altLang="ko-KR" sz="28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data</a:t>
            </a:r>
            <a:r>
              <a:rPr lang="ko-KR" altLang="en-US" sz="28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분포가 큰 것을 확인</a:t>
            </a:r>
            <a:endParaRPr lang="en-US" altLang="ko-KR" sz="28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800" b="0" i="0" dirty="0">
              <a:solidFill>
                <a:srgbClr val="000000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8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				                  </a:t>
            </a:r>
            <a:r>
              <a:rPr lang="en-US" altLang="ko-KR" sz="36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en-US" altLang="ko-KR" sz="36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Scaling</a:t>
            </a:r>
            <a:r>
              <a:rPr lang="en-US" altLang="ko-KR" sz="3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필요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21D743B-66AC-C7C1-BE99-52DD25BE7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45" y="1638300"/>
            <a:ext cx="16815509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F76E6477-241F-3833-37C8-69DD07E3A728}"/>
              </a:ext>
            </a:extLst>
          </p:cNvPr>
          <p:cNvSpPr/>
          <p:nvPr/>
        </p:nvSpPr>
        <p:spPr>
          <a:xfrm>
            <a:off x="9829800" y="2171700"/>
            <a:ext cx="2225040" cy="330148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53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09A88D15-43CB-E17B-28FA-2E654E922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08661"/>
            <a:ext cx="9601200" cy="946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2A17C5-D935-D69B-186D-8322022CF84D}"/>
              </a:ext>
            </a:extLst>
          </p:cNvPr>
          <p:cNvSpPr txBox="1"/>
          <p:nvPr/>
        </p:nvSpPr>
        <p:spPr>
          <a:xfrm>
            <a:off x="10363200" y="4881889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data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들이 대부분 </a:t>
            </a:r>
            <a:r>
              <a:rPr lang="ko-KR" altLang="en-US" sz="2800" b="0" i="0" dirty="0">
                <a:solidFill>
                  <a:schemeClr val="tx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평균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에 몰려 있는 것을 확인</a:t>
            </a:r>
            <a:endParaRPr lang="ko-KR" altLang="en-US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9085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A4F718C-2936-09A7-3E77-1E485220B7A4}"/>
              </a:ext>
            </a:extLst>
          </p:cNvPr>
          <p:cNvSpPr txBox="1"/>
          <p:nvPr/>
        </p:nvSpPr>
        <p:spPr>
          <a:xfrm>
            <a:off x="6324600" y="8572500"/>
            <a:ext cx="60198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</a:t>
            </a:r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간의 상관계수 확인</a:t>
            </a:r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4A74786-D252-D3FB-0A7C-347D375B1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1333500"/>
            <a:ext cx="11963400" cy="7100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ADD8C2CA-F65D-8AC3-08E3-F9A9C89569E2}"/>
              </a:ext>
            </a:extLst>
          </p:cNvPr>
          <p:cNvSpPr/>
          <p:nvPr/>
        </p:nvSpPr>
        <p:spPr>
          <a:xfrm>
            <a:off x="8915400" y="5143500"/>
            <a:ext cx="4572000" cy="2590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아래로 구부러짐 2">
            <a:extLst>
              <a:ext uri="{FF2B5EF4-FFF2-40B4-BE49-F238E27FC236}">
                <a16:creationId xmlns:a16="http://schemas.microsoft.com/office/drawing/2014/main" id="{5829D0BB-DA8B-468B-4F5A-3D0AB2BC39EB}"/>
              </a:ext>
            </a:extLst>
          </p:cNvPr>
          <p:cNvSpPr/>
          <p:nvPr/>
        </p:nvSpPr>
        <p:spPr>
          <a:xfrm>
            <a:off x="12344400" y="3947160"/>
            <a:ext cx="7543800" cy="1219200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017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39FBF893-F290-09CE-557D-96000AC8F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329267"/>
            <a:ext cx="11887200" cy="6328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4F718C-2936-09A7-3E77-1E485220B7A4}"/>
              </a:ext>
            </a:extLst>
          </p:cNvPr>
          <p:cNvSpPr txBox="1"/>
          <p:nvPr/>
        </p:nvSpPr>
        <p:spPr>
          <a:xfrm>
            <a:off x="3200400" y="8039100"/>
            <a:ext cx="12573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연령대별 생활인구와 성별 전체 생활인구 </a:t>
            </a:r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</a:t>
            </a:r>
            <a:r>
              <a:rPr lang="ko-KR" altLang="en-US" sz="30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높은 상관성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보임</a:t>
            </a:r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회귀분석시</a:t>
            </a:r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성능에 악영향을 미치기 때문에 해당 </a:t>
            </a:r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제외</a:t>
            </a:r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화살표: 아래로 구부러짐 4">
            <a:extLst>
              <a:ext uri="{FF2B5EF4-FFF2-40B4-BE49-F238E27FC236}">
                <a16:creationId xmlns:a16="http://schemas.microsoft.com/office/drawing/2014/main" id="{DDB64CD9-285A-8A84-F612-BCF633379212}"/>
              </a:ext>
            </a:extLst>
          </p:cNvPr>
          <p:cNvSpPr/>
          <p:nvPr/>
        </p:nvSpPr>
        <p:spPr>
          <a:xfrm>
            <a:off x="-4572000" y="3947160"/>
            <a:ext cx="7543800" cy="1219200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764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A4F718C-2936-09A7-3E77-1E485220B7A4}"/>
              </a:ext>
            </a:extLst>
          </p:cNvPr>
          <p:cNvSpPr txBox="1"/>
          <p:nvPr/>
        </p:nvSpPr>
        <p:spPr>
          <a:xfrm>
            <a:off x="2438400" y="8039100"/>
            <a:ext cx="13639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연령대별 생활인구와 성별 전체 생활인구 </a:t>
            </a:r>
            <a:r>
              <a:rPr lang="en-US" altLang="ko-KR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3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제외 한 변수 간의 상관성</a:t>
            </a:r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3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C7800068-C060-1854-2250-28303E87A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1562100"/>
            <a:ext cx="10848975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857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015100" y="3314700"/>
            <a:ext cx="125871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Regression</a:t>
            </a:r>
            <a:endParaRPr lang="ko-KR" altLang="en-US" sz="1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34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8100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366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8B9148-EBBE-9C7C-5C14-266CC0A32EFA}"/>
              </a:ext>
            </a:extLst>
          </p:cNvPr>
          <p:cNvSpPr txBox="1"/>
          <p:nvPr/>
        </p:nvSpPr>
        <p:spPr>
          <a:xfrm>
            <a:off x="914400" y="1966972"/>
            <a:ext cx="1630680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3200" dirty="0">
                <a:solidFill>
                  <a:schemeClr val="accent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Regression </a:t>
            </a:r>
            <a:r>
              <a:rPr lang="ko-KR" altLang="en-US" sz="3200" dirty="0">
                <a:solidFill>
                  <a:schemeClr val="accent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내 변수 설정</a:t>
            </a:r>
            <a:endParaRPr lang="en-US" altLang="ko-KR" sz="3200" dirty="0">
              <a:solidFill>
                <a:schemeClr val="accent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① 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종속변수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rent_day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대여소당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하루평균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_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대여건수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행정동 내에 일어난 총 대여건수를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31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일로 나누고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각각의 대여소의 평균값을 보기 위해 행정동 내의 총 대여소 수로 나눔</a:t>
            </a:r>
            <a:endParaRPr lang="en-US" altLang="ko-KR" sz="2800" dirty="0">
              <a:solidFill>
                <a:srgbClr val="24292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800" dirty="0">
              <a:solidFill>
                <a:srgbClr val="24292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② 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독립변수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large_store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company, hospital, restaurant, park, cafe, house, bank, car, school,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bus_stop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subway_station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bus_getoff_people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subway_getoff_people</a:t>
            </a: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데이터는 한 달 기준이기 때문에 필요시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31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로 나눔</a:t>
            </a:r>
            <a:endParaRPr lang="en-US" altLang="ko-KR" sz="2800" dirty="0">
              <a:solidFill>
                <a:srgbClr val="24292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=&gt; 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버스와 지하철의 하차 인원의 경우 한 정거장당 평균 인원을 보기 위해 행정동 내의 총 정거장 수로 나눔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br>
              <a:rPr lang="en-US" altLang="ko-KR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188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28837" y="7859470"/>
            <a:ext cx="2053690" cy="2015882"/>
          </a:xfrm>
          <a:prstGeom prst="rect">
            <a:avLst/>
          </a:prstGeom>
        </p:spPr>
      </p:pic>
      <p:pic>
        <p:nvPicPr>
          <p:cNvPr id="5" name="Object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21461" y="3161697"/>
            <a:ext cx="2065858" cy="2058003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632922" y="683110"/>
            <a:ext cx="2065858" cy="2250590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724354" y="5447697"/>
            <a:ext cx="2058172" cy="205800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915400" y="795788"/>
            <a:ext cx="2138087" cy="2137912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979756" y="3086100"/>
            <a:ext cx="2154056" cy="2137912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49823" y="2803789"/>
            <a:ext cx="4266667" cy="63443"/>
            <a:chOff x="1904762" y="3794992"/>
            <a:chExt cx="4266667" cy="6344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949823" y="5238703"/>
            <a:ext cx="4266667" cy="63443"/>
            <a:chOff x="1904762" y="6534103"/>
            <a:chExt cx="4266667" cy="63443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1904762" y="6534103"/>
              <a:ext cx="4266667" cy="6344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051912" y="2808704"/>
            <a:ext cx="4266667" cy="63443"/>
            <a:chOff x="6994512" y="3794992"/>
            <a:chExt cx="4266667" cy="63443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699451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051912" y="5251639"/>
            <a:ext cx="4266667" cy="63443"/>
            <a:chOff x="6994512" y="6534103"/>
            <a:chExt cx="4266667" cy="63443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16BBEA8-63BC-7589-7AE6-9118A839DC95}"/>
              </a:ext>
            </a:extLst>
          </p:cNvPr>
          <p:cNvSpPr txBox="1"/>
          <p:nvPr/>
        </p:nvSpPr>
        <p:spPr>
          <a:xfrm>
            <a:off x="5321661" y="1275568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배경 및 </a:t>
            </a:r>
            <a:endParaRPr lang="en-US" altLang="ko-KR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목적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031B4E5-0DF1-74CA-C793-EC52D1274F5A}"/>
              </a:ext>
            </a:extLst>
          </p:cNvPr>
          <p:cNvSpPr txBox="1"/>
          <p:nvPr/>
        </p:nvSpPr>
        <p:spPr>
          <a:xfrm>
            <a:off x="5467132" y="5981700"/>
            <a:ext cx="14670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EDA</a:t>
            </a:r>
            <a:endParaRPr lang="ko-KR" altLang="en-US" sz="6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A9DF09-82D4-6611-95B1-3738B103A8DF}"/>
              </a:ext>
            </a:extLst>
          </p:cNvPr>
          <p:cNvSpPr txBox="1"/>
          <p:nvPr/>
        </p:nvSpPr>
        <p:spPr>
          <a:xfrm>
            <a:off x="5321661" y="8565059"/>
            <a:ext cx="3212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Regression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4B8C36-A3D2-DFEF-B584-E54CF1CBF6DD}"/>
              </a:ext>
            </a:extLst>
          </p:cNvPr>
          <p:cNvSpPr txBox="1"/>
          <p:nvPr/>
        </p:nvSpPr>
        <p:spPr>
          <a:xfrm>
            <a:off x="10884032" y="1486503"/>
            <a:ext cx="29081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Clustering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5EBADF-5F8C-02A7-8EBF-5971C36704F4}"/>
              </a:ext>
            </a:extLst>
          </p:cNvPr>
          <p:cNvSpPr txBox="1"/>
          <p:nvPr/>
        </p:nvSpPr>
        <p:spPr>
          <a:xfrm>
            <a:off x="10896600" y="3599505"/>
            <a:ext cx="18950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이상치 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C807B3-62F5-CFF2-0FA1-46D8AF8E9CD2}"/>
              </a:ext>
            </a:extLst>
          </p:cNvPr>
          <p:cNvSpPr txBox="1"/>
          <p:nvPr/>
        </p:nvSpPr>
        <p:spPr>
          <a:xfrm>
            <a:off x="152400" y="114300"/>
            <a:ext cx="4661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2021 </a:t>
            </a:r>
            <a:r>
              <a:rPr lang="ko-KR" altLang="en-US" sz="2000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데이터마이닝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학기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Term Project</a:t>
            </a:r>
            <a:endParaRPr lang="ko-KR" altLang="en-US" sz="20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36F23E0-83C0-B257-6CC6-E427936C7AD3}"/>
              </a:ext>
            </a:extLst>
          </p:cNvPr>
          <p:cNvSpPr txBox="1"/>
          <p:nvPr/>
        </p:nvSpPr>
        <p:spPr>
          <a:xfrm>
            <a:off x="10896600" y="621030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결론</a:t>
            </a:r>
          </a:p>
        </p:txBody>
      </p:sp>
      <p:grpSp>
        <p:nvGrpSpPr>
          <p:cNvPr id="45" name="그룹 1006">
            <a:extLst>
              <a:ext uri="{FF2B5EF4-FFF2-40B4-BE49-F238E27FC236}">
                <a16:creationId xmlns:a16="http://schemas.microsoft.com/office/drawing/2014/main" id="{799AA45D-6388-4D68-ED85-96D49B231292}"/>
              </a:ext>
            </a:extLst>
          </p:cNvPr>
          <p:cNvGrpSpPr/>
          <p:nvPr/>
        </p:nvGrpSpPr>
        <p:grpSpPr>
          <a:xfrm>
            <a:off x="9063756" y="7827748"/>
            <a:ext cx="4266667" cy="63443"/>
            <a:chOff x="6994512" y="6534103"/>
            <a:chExt cx="4266667" cy="63443"/>
          </a:xfrm>
        </p:grpSpPr>
        <p:pic>
          <p:nvPicPr>
            <p:cNvPr id="46" name="Object 35">
              <a:extLst>
                <a:ext uri="{FF2B5EF4-FFF2-40B4-BE49-F238E27FC236}">
                  <a16:creationId xmlns:a16="http://schemas.microsoft.com/office/drawing/2014/main" id="{9209641F-73D6-5713-D1A3-372990978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578E9A8-EFE1-1931-0082-3C55C94D5C33}"/>
              </a:ext>
            </a:extLst>
          </p:cNvPr>
          <p:cNvSpPr txBox="1"/>
          <p:nvPr/>
        </p:nvSpPr>
        <p:spPr>
          <a:xfrm>
            <a:off x="5486400" y="3591461"/>
            <a:ext cx="3124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획득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0" name="Object 2">
            <a:extLst>
              <a:ext uri="{FF2B5EF4-FFF2-40B4-BE49-F238E27FC236}">
                <a16:creationId xmlns:a16="http://schemas.microsoft.com/office/drawing/2014/main" id="{368BD96C-BF47-4BC8-3B0D-E24FB06B7A8E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023391" y="5412173"/>
            <a:ext cx="2178009" cy="2169727"/>
          </a:xfrm>
          <a:prstGeom prst="rect">
            <a:avLst/>
          </a:prstGeom>
        </p:spPr>
      </p:pic>
      <p:grpSp>
        <p:nvGrpSpPr>
          <p:cNvPr id="51" name="그룹 1006">
            <a:extLst>
              <a:ext uri="{FF2B5EF4-FFF2-40B4-BE49-F238E27FC236}">
                <a16:creationId xmlns:a16="http://schemas.microsoft.com/office/drawing/2014/main" id="{543BBA4C-F23C-36D6-218B-A56637EC8F6E}"/>
              </a:ext>
            </a:extLst>
          </p:cNvPr>
          <p:cNvGrpSpPr/>
          <p:nvPr/>
        </p:nvGrpSpPr>
        <p:grpSpPr>
          <a:xfrm>
            <a:off x="3962933" y="7819124"/>
            <a:ext cx="4266667" cy="63443"/>
            <a:chOff x="6994512" y="6534103"/>
            <a:chExt cx="4266667" cy="63443"/>
          </a:xfrm>
        </p:grpSpPr>
        <p:pic>
          <p:nvPicPr>
            <p:cNvPr id="52" name="Object 35">
              <a:extLst>
                <a:ext uri="{FF2B5EF4-FFF2-40B4-BE49-F238E27FC236}">
                  <a16:creationId xmlns:a16="http://schemas.microsoft.com/office/drawing/2014/main" id="{DEF08841-2860-079D-5C8F-BBEAA58A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4180B4E-5C5B-E81F-D7C6-5532C7ACE9A5}"/>
              </a:ext>
            </a:extLst>
          </p:cNvPr>
          <p:cNvSpPr txBox="1"/>
          <p:nvPr/>
        </p:nvSpPr>
        <p:spPr>
          <a:xfrm>
            <a:off x="11044522" y="857250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출처</a:t>
            </a:r>
          </a:p>
        </p:txBody>
      </p:sp>
      <p:pic>
        <p:nvPicPr>
          <p:cNvPr id="55" name="Object 13">
            <a:extLst>
              <a:ext uri="{FF2B5EF4-FFF2-40B4-BE49-F238E27FC236}">
                <a16:creationId xmlns:a16="http://schemas.microsoft.com/office/drawing/2014/main" id="{DB434D3E-1597-D7E2-EF80-7FFAF1C018A8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023391" y="7837824"/>
            <a:ext cx="2247480" cy="223893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081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『Ridge』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5B62D54-6175-0EBC-5800-A44A9AAD9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51" y="2019300"/>
            <a:ext cx="8807040" cy="670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49076C4-844A-C7F4-5E80-AC34A8CA3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0691" y="3009900"/>
            <a:ext cx="894608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62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1178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『Lasso』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95DE79-E8DC-CBE8-A4FF-CB2AECE30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87" y="1790700"/>
            <a:ext cx="8919713" cy="6705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8587BFB-2EAF-BD84-AF88-661A8EDFB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600" y="2933700"/>
            <a:ext cx="8382000" cy="353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852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185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『Linear』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DEC875-8000-9E82-F805-C98970DDE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857500"/>
            <a:ext cx="9677400" cy="373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8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3959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『MAE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R2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Score』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40E8F1-E610-BAB9-BED9-C1BC259AC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324100"/>
            <a:ext cx="7772400" cy="64545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92D2DF0-86A0-4A2A-0A2E-481F3CEC9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800" y="974912"/>
            <a:ext cx="8278710" cy="64545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124CD2-99BF-4BBA-A478-2A78F15E4683}"/>
              </a:ext>
            </a:extLst>
          </p:cNvPr>
          <p:cNvSpPr txBox="1"/>
          <p:nvPr/>
        </p:nvSpPr>
        <p:spPr>
          <a:xfrm>
            <a:off x="899159" y="1724680"/>
            <a:ext cx="1128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Ridge</a:t>
            </a:r>
            <a:endParaRPr lang="ko-KR" altLang="en-US" sz="28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8D1F51-40C0-B2B6-5BF4-4BBEE8155DD8}"/>
              </a:ext>
            </a:extLst>
          </p:cNvPr>
          <p:cNvSpPr txBox="1"/>
          <p:nvPr/>
        </p:nvSpPr>
        <p:spPr>
          <a:xfrm>
            <a:off x="8991600" y="441512"/>
            <a:ext cx="1156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Lasso</a:t>
            </a:r>
            <a:endParaRPr lang="ko-KR" altLang="en-US" sz="28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892D1C4-CE2A-D979-4F78-1B35C39AA2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800" y="8176775"/>
            <a:ext cx="8077200" cy="17571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3F2A2D-5E30-F475-9F18-190EFE34B49E}"/>
              </a:ext>
            </a:extLst>
          </p:cNvPr>
          <p:cNvSpPr txBox="1"/>
          <p:nvPr/>
        </p:nvSpPr>
        <p:spPr>
          <a:xfrm>
            <a:off x="9052560" y="7505700"/>
            <a:ext cx="1217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Linear</a:t>
            </a:r>
            <a:endParaRPr lang="ko-KR" altLang="en-US" sz="28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670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3959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『MAE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R2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Score』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B254C64A-4F38-DE6C-4C39-41FB7FB80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419213"/>
              </p:ext>
            </p:extLst>
          </p:nvPr>
        </p:nvGraphicFramePr>
        <p:xfrm>
          <a:off x="2667000" y="2247900"/>
          <a:ext cx="12954000" cy="6400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18000">
                  <a:extLst>
                    <a:ext uri="{9D8B030D-6E8A-4147-A177-3AD203B41FA5}">
                      <a16:colId xmlns:a16="http://schemas.microsoft.com/office/drawing/2014/main" val="1290228742"/>
                    </a:ext>
                  </a:extLst>
                </a:gridCol>
                <a:gridCol w="4318000">
                  <a:extLst>
                    <a:ext uri="{9D8B030D-6E8A-4147-A177-3AD203B41FA5}">
                      <a16:colId xmlns:a16="http://schemas.microsoft.com/office/drawing/2014/main" val="128300629"/>
                    </a:ext>
                  </a:extLst>
                </a:gridCol>
                <a:gridCol w="4318000">
                  <a:extLst>
                    <a:ext uri="{9D8B030D-6E8A-4147-A177-3AD203B41FA5}">
                      <a16:colId xmlns:a16="http://schemas.microsoft.com/office/drawing/2014/main" val="1092878474"/>
                    </a:ext>
                  </a:extLst>
                </a:gridCol>
              </a:tblGrid>
              <a:tr h="1600200">
                <a:tc>
                  <a:txBody>
                    <a:bodyPr/>
                    <a:lstStyle/>
                    <a:p>
                      <a:pPr algn="ctr" latinLnBrk="1"/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MAE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R2 SCORE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940790"/>
                  </a:ext>
                </a:extLst>
              </a:tr>
              <a:tr h="1600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Ridge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19.9876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-0.0399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325623"/>
                  </a:ext>
                </a:extLst>
              </a:tr>
              <a:tr h="1600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Lasso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20.6776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-0.1190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448975"/>
                  </a:ext>
                </a:extLst>
              </a:tr>
              <a:tr h="1600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Linear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16.9705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-0.1446</a:t>
                      </a:r>
                      <a:endParaRPr lang="ko-KR" altLang="en-US" sz="3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8438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4143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D8285719-467C-63A8-A4AB-EDAE5C88A8B6}"/>
              </a:ext>
            </a:extLst>
          </p:cNvPr>
          <p:cNvSpPr/>
          <p:nvPr/>
        </p:nvSpPr>
        <p:spPr>
          <a:xfrm>
            <a:off x="9627870" y="4247731"/>
            <a:ext cx="385922" cy="685800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73F66-F6EB-6709-DF21-F64E65B14B6F}"/>
              </a:ext>
            </a:extLst>
          </p:cNvPr>
          <p:cNvSpPr txBox="1"/>
          <p:nvPr/>
        </p:nvSpPr>
        <p:spPr>
          <a:xfrm>
            <a:off x="6019800" y="2516741"/>
            <a:ext cx="110490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3400" b="1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예측모델의 설명계수가 음수 값을 나타냄 </a:t>
            </a:r>
            <a:endParaRPr lang="en-US" altLang="ko-KR" sz="3400" b="1" i="0" dirty="0">
              <a:solidFill>
                <a:srgbClr val="000000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34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=&gt;</a:t>
            </a:r>
            <a:r>
              <a:rPr lang="en-US" altLang="ko-KR" sz="3400" b="1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3400" b="1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예측모델 만들기 실패함</a:t>
            </a:r>
            <a:br>
              <a:rPr lang="ko-KR" altLang="en-US" sz="3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ko-KR" altLang="en-US" sz="3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B26A4D-9C22-F7B9-20D2-DB4C6762C944}"/>
              </a:ext>
            </a:extLst>
          </p:cNvPr>
          <p:cNvSpPr txBox="1"/>
          <p:nvPr/>
        </p:nvSpPr>
        <p:spPr>
          <a:xfrm>
            <a:off x="6019800" y="5340770"/>
            <a:ext cx="11353800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3400" b="1" i="0" dirty="0">
                <a:solidFill>
                  <a:schemeClr val="tx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실패 요인 분석</a:t>
            </a:r>
            <a:r>
              <a:rPr lang="en-US" altLang="ko-KR" sz="3400" b="1" i="0" dirty="0">
                <a:solidFill>
                  <a:schemeClr val="tx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algn="l"/>
            <a:r>
              <a:rPr lang="ko-KR" altLang="en-US" sz="34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상관관계가 </a:t>
            </a:r>
            <a:r>
              <a:rPr lang="ko-KR" altLang="en-US" sz="3400" b="1" dirty="0" err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있을거라</a:t>
            </a:r>
            <a:r>
              <a:rPr lang="ko-KR" altLang="en-US" sz="34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생각하여</a:t>
            </a:r>
            <a:r>
              <a:rPr lang="en-US" altLang="ko-KR" sz="34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34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독립변수로 설정한 변수들이 확인 결과 종속변수와 낮은 상관성을 보임</a:t>
            </a:r>
            <a:br>
              <a:rPr lang="ko-KR" altLang="en-US" sz="3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ko-KR" altLang="en-US" sz="3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9C3D8AE-9696-661A-2336-161A4C14D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403860"/>
            <a:ext cx="3048000" cy="947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219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015100" y="3314700"/>
            <a:ext cx="1133836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Clustering</a:t>
            </a:r>
            <a:endParaRPr lang="ko-KR" altLang="en-US" sz="1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05</a:t>
            </a:r>
            <a:endParaRPr lang="ko-KR" altLang="en-US" sz="34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8100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75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8B9148-EBBE-9C7C-5C14-266CC0A32EFA}"/>
              </a:ext>
            </a:extLst>
          </p:cNvPr>
          <p:cNvSpPr txBox="1"/>
          <p:nvPr/>
        </p:nvSpPr>
        <p:spPr>
          <a:xfrm>
            <a:off x="914400" y="2227838"/>
            <a:ext cx="1630680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3200" dirty="0">
                <a:solidFill>
                  <a:schemeClr val="accent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Clustering </a:t>
            </a:r>
            <a:r>
              <a:rPr lang="ko-KR" altLang="en-US" sz="3200" dirty="0">
                <a:solidFill>
                  <a:schemeClr val="accent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내 사용한 변수</a:t>
            </a:r>
            <a:endParaRPr lang="en-US" altLang="ko-KR" sz="3200" dirty="0">
              <a:solidFill>
                <a:schemeClr val="accent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3200" dirty="0">
              <a:solidFill>
                <a:schemeClr val="accent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32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①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unsupervised -&gt; </a:t>
            </a:r>
            <a:r>
              <a:rPr lang="en-US" altLang="ko-KR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target </a:t>
            </a:r>
            <a:r>
              <a:rPr lang="ko-KR" altLang="en-US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변수</a:t>
            </a:r>
            <a:r>
              <a:rPr lang="en-US" altLang="ko-KR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없음</a:t>
            </a:r>
            <a:endParaRPr lang="en-US" altLang="ko-KR" sz="28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②</a:t>
            </a:r>
            <a:r>
              <a:rPr lang="ko-KR" altLang="en-US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b="0" i="0" dirty="0" err="1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군집화할</a:t>
            </a:r>
            <a:r>
              <a:rPr lang="ko-KR" altLang="en-US" sz="2800" b="0" i="0" dirty="0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변수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설정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: </a:t>
            </a:r>
          </a:p>
          <a:p>
            <a:pPr algn="l"/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rental_stop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large_store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company, hospital, restaurant, park, cafe, house, </a:t>
            </a:r>
          </a:p>
          <a:p>
            <a:pPr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bank, car, school,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bus_stop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subway_station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bus_geton_people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bus_getoff_people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subway_geton_people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subway_getoff_people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M_child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M_teenager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M_20, M_30, M_40, M_50, M_60, M_over70,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W_child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W_teenager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W_20, W_30, W_40, W_50, W_60, W_over70,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M_sum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W_sum</a:t>
            </a: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2800" dirty="0">
              <a:solidFill>
                <a:srgbClr val="24292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-&gt; 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군집화 후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FF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rent_day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에 대하여 이상치를 갖는 값들의 특징을 파악할 것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br>
              <a:rPr lang="en-US" altLang="ko-KR" sz="2800" b="0" i="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4853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7655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『K-Means』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4E9C94-AA5D-453F-50E2-C5002F159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150" y="1562100"/>
            <a:ext cx="7848600" cy="7683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FFE2A9D-CAFD-CF32-9C74-6D20C3D88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2198" y="3543300"/>
            <a:ext cx="7260652" cy="40386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4D647016-70E1-A01D-CD81-30EC5B725EAF}"/>
              </a:ext>
            </a:extLst>
          </p:cNvPr>
          <p:cNvSpPr/>
          <p:nvPr/>
        </p:nvSpPr>
        <p:spPr>
          <a:xfrm>
            <a:off x="2187499" y="5600700"/>
            <a:ext cx="784301" cy="3886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67B73F-F82A-DD01-8723-B9761B8178EB}"/>
              </a:ext>
            </a:extLst>
          </p:cNvPr>
          <p:cNvSpPr txBox="1"/>
          <p:nvPr/>
        </p:nvSpPr>
        <p:spPr>
          <a:xfrm>
            <a:off x="9461718" y="2857500"/>
            <a:ext cx="7683282" cy="53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Silhouette score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가장 높은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개수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=2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733184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3825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『Agglomerative』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4B1C85E-B173-422B-ABE1-DFE1131E8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175" y="1714500"/>
            <a:ext cx="7790543" cy="723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D0E93F-CA5F-B978-4C80-6B581A07AF87}"/>
              </a:ext>
            </a:extLst>
          </p:cNvPr>
          <p:cNvSpPr txBox="1"/>
          <p:nvPr/>
        </p:nvSpPr>
        <p:spPr>
          <a:xfrm>
            <a:off x="9614118" y="6748998"/>
            <a:ext cx="768328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Silhouette score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가장 높은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개수는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이나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와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 큰 차이를 보이지 않기 때문에 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다양한 클러스터 사이의 차이를 보기 위해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dirty="0" err="1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n_cluster</a:t>
            </a:r>
            <a:r>
              <a:rPr lang="en-US" altLang="ko-KR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=3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으로 </a:t>
            </a:r>
            <a:r>
              <a:rPr lang="en-US" altLang="ko-KR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clustering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1770B8-CB38-D18E-F228-27FE5280D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918" y="2823772"/>
            <a:ext cx="7530882" cy="390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04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4572000" y="2973675"/>
            <a:ext cx="1080295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배경 및 </a:t>
            </a:r>
            <a:endParaRPr lang="en-US" altLang="ko-KR" sz="13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3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4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344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2766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9852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491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『DBSCAN』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49A9C14-5B5B-35B3-7555-8BFDFB37C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1265106"/>
            <a:ext cx="5638800" cy="775678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CE85F44-45F7-0C44-8FFB-0CBD3F0B42E0}"/>
              </a:ext>
            </a:extLst>
          </p:cNvPr>
          <p:cNvSpPr/>
          <p:nvPr/>
        </p:nvSpPr>
        <p:spPr>
          <a:xfrm>
            <a:off x="3429000" y="8781864"/>
            <a:ext cx="3124200" cy="95436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72F7FC-116A-07E5-24B5-AEE45EABB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600" y="1485900"/>
            <a:ext cx="7019925" cy="5457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4BABAC-5964-A8EA-25CB-E80270F680BC}"/>
              </a:ext>
            </a:extLst>
          </p:cNvPr>
          <p:cNvSpPr txBox="1"/>
          <p:nvPr/>
        </p:nvSpPr>
        <p:spPr>
          <a:xfrm>
            <a:off x="9296400" y="7035105"/>
            <a:ext cx="768328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eps=3.9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 때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Silhouette score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가장 높으나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하나와 </a:t>
            </a:r>
            <a:r>
              <a:rPr lang="en-US" altLang="ko-KR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noise</a:t>
            </a:r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 분류되기 때문에</a:t>
            </a:r>
            <a:endParaRPr lang="en-US" altLang="ko-KR" sz="2800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목적에 맞지 않음</a:t>
            </a:r>
          </a:p>
        </p:txBody>
      </p:sp>
    </p:spTree>
    <p:extLst>
      <p:ext uri="{BB962C8B-B14F-4D97-AF65-F5344CB8AC3E}">
        <p14:creationId xmlns:p14="http://schemas.microsoft.com/office/powerpoint/2010/main" val="3421457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6558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『Agglomerative / </a:t>
            </a:r>
            <a:r>
              <a:rPr lang="en-US" altLang="ko-KR" sz="3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n_cluster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=3』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16D4435-A72E-B280-2B09-4986D9CDF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04"/>
          <a:stretch/>
        </p:blipFill>
        <p:spPr bwMode="auto">
          <a:xfrm>
            <a:off x="152400" y="3086962"/>
            <a:ext cx="8915400" cy="53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463C0F21-8F24-BD14-7C2C-2E9E9781F3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64" t="49804"/>
          <a:stretch/>
        </p:blipFill>
        <p:spPr bwMode="auto">
          <a:xfrm>
            <a:off x="8915400" y="3187987"/>
            <a:ext cx="9144000" cy="53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F8D600-B6A8-0729-0EF0-7B0434433BF2}"/>
              </a:ext>
            </a:extLst>
          </p:cNvPr>
          <p:cNvSpPr txBox="1"/>
          <p:nvPr/>
        </p:nvSpPr>
        <p:spPr>
          <a:xfrm>
            <a:off x="457200" y="2452537"/>
            <a:ext cx="7683282" cy="53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별 각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 대한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boxplot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17120750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6558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『Agglomerative / </a:t>
            </a:r>
            <a:r>
              <a:rPr lang="en-US" altLang="ko-KR" sz="3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n_cluster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=3』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F8D600-B6A8-0729-0EF0-7B0434433BF2}"/>
              </a:ext>
            </a:extLst>
          </p:cNvPr>
          <p:cNvSpPr txBox="1"/>
          <p:nvPr/>
        </p:nvSpPr>
        <p:spPr>
          <a:xfrm>
            <a:off x="927318" y="2171700"/>
            <a:ext cx="7683282" cy="53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Pca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통한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clustering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시각화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C1E372F-B3E4-CD98-E51B-FE24B24A2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078" y="2727960"/>
            <a:ext cx="7515225" cy="6229350"/>
          </a:xfrm>
          <a:prstGeom prst="rect">
            <a:avLst/>
          </a:prstGeom>
        </p:spPr>
      </p:pic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7BD07778-86C3-8863-3501-BBE985114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743946"/>
              </p:ext>
            </p:extLst>
          </p:nvPr>
        </p:nvGraphicFramePr>
        <p:xfrm>
          <a:off x="9629774" y="2727960"/>
          <a:ext cx="7515226" cy="62293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2626">
                  <a:extLst>
                    <a:ext uri="{9D8B030D-6E8A-4147-A177-3AD203B41FA5}">
                      <a16:colId xmlns:a16="http://schemas.microsoft.com/office/drawing/2014/main" val="3848128664"/>
                    </a:ext>
                  </a:extLst>
                </a:gridCol>
                <a:gridCol w="5562600">
                  <a:extLst>
                    <a:ext uri="{9D8B030D-6E8A-4147-A177-3AD203B41FA5}">
                      <a16:colId xmlns:a16="http://schemas.microsoft.com/office/drawing/2014/main" val="1863228859"/>
                    </a:ext>
                  </a:extLst>
                </a:gridCol>
              </a:tblGrid>
              <a:tr h="1557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Cluster</a:t>
                      </a:r>
                      <a:endParaRPr lang="ko-KR" altLang="en-US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Labeling</a:t>
                      </a:r>
                      <a:endParaRPr lang="ko-KR" altLang="en-US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64638"/>
                  </a:ext>
                </a:extLst>
              </a:tr>
              <a:tr h="1557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전반적인 인프라가 상대적으로</a:t>
                      </a:r>
                      <a:endParaRPr lang="en-US" altLang="ko-KR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적은 지역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2881408"/>
                  </a:ext>
                </a:extLst>
              </a:tr>
              <a:tr h="1557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어린이 유동인구가 많고</a:t>
                      </a:r>
                      <a:endParaRPr lang="en-US" altLang="ko-KR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회사가 많은 지역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4684666"/>
                  </a:ext>
                </a:extLst>
              </a:tr>
              <a:tr h="1557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전반적인 인프라가 상대적으로</a:t>
                      </a:r>
                      <a:endParaRPr lang="en-US" altLang="ko-KR" sz="24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4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잘 갖춰진 지역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1187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2194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32A86B2D-A317-C836-B5C1-5F49ECF896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04"/>
          <a:stretch/>
        </p:blipFill>
        <p:spPr bwMode="auto">
          <a:xfrm>
            <a:off x="152400" y="3086962"/>
            <a:ext cx="8915400" cy="53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6558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『Agglomerative / </a:t>
            </a:r>
            <a:r>
              <a:rPr lang="en-US" altLang="ko-KR" sz="3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n_cluster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=3』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334D426-E196-45F3-A827-3B4095A8918E}"/>
              </a:ext>
            </a:extLst>
          </p:cNvPr>
          <p:cNvSpPr/>
          <p:nvPr/>
        </p:nvSpPr>
        <p:spPr>
          <a:xfrm>
            <a:off x="2209800" y="2985937"/>
            <a:ext cx="1752600" cy="177656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C66A7CF-7B63-B775-D329-90B471E42B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64" t="49804"/>
          <a:stretch/>
        </p:blipFill>
        <p:spPr bwMode="auto">
          <a:xfrm>
            <a:off x="8915400" y="3187987"/>
            <a:ext cx="9144000" cy="53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77CD7-0C9D-49EF-7E43-F4C33F393DC2}"/>
              </a:ext>
            </a:extLst>
          </p:cNvPr>
          <p:cNvSpPr txBox="1"/>
          <p:nvPr/>
        </p:nvSpPr>
        <p:spPr>
          <a:xfrm>
            <a:off x="457200" y="2452537"/>
            <a:ext cx="7683282" cy="53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Cluster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별 각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 대한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boxplot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14786242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63EFDA5-2288-9419-6D23-69D9F13EBB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752600"/>
            <a:ext cx="11874522" cy="67437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A24046E2-59AD-2ABD-32DD-DD042C845DC5}"/>
              </a:ext>
            </a:extLst>
          </p:cNvPr>
          <p:cNvSpPr/>
          <p:nvPr/>
        </p:nvSpPr>
        <p:spPr>
          <a:xfrm>
            <a:off x="5334000" y="2292816"/>
            <a:ext cx="1447800" cy="254588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원호 4">
            <a:extLst>
              <a:ext uri="{FF2B5EF4-FFF2-40B4-BE49-F238E27FC236}">
                <a16:creationId xmlns:a16="http://schemas.microsoft.com/office/drawing/2014/main" id="{7383168D-DCF0-5235-7219-5ADA5E78D4F2}"/>
              </a:ext>
            </a:extLst>
          </p:cNvPr>
          <p:cNvSpPr/>
          <p:nvPr/>
        </p:nvSpPr>
        <p:spPr>
          <a:xfrm rot="16961962">
            <a:off x="5619314" y="1974346"/>
            <a:ext cx="1562972" cy="897560"/>
          </a:xfrm>
          <a:prstGeom prst="arc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3AF270-7BE3-D5F3-526A-FB254B157945}"/>
              </a:ext>
            </a:extLst>
          </p:cNvPr>
          <p:cNvSpPr txBox="1"/>
          <p:nvPr/>
        </p:nvSpPr>
        <p:spPr>
          <a:xfrm>
            <a:off x="6553200" y="1146600"/>
            <a:ext cx="7096815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가양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갈현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답십리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반포본동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보라매동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</a:p>
          <a:p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숭인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신림동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응봉동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자양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정릉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</a:t>
            </a:r>
          </a:p>
        </p:txBody>
      </p:sp>
    </p:spTree>
    <p:extLst>
      <p:ext uri="{BB962C8B-B14F-4D97-AF65-F5344CB8AC3E}">
        <p14:creationId xmlns:p14="http://schemas.microsoft.com/office/powerpoint/2010/main" val="772378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015100" y="3347978"/>
            <a:ext cx="1249572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이상치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4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8100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746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FC62FA6-BD30-D2B0-FCFC-93E719FDBB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38462"/>
          <a:stretch/>
        </p:blipFill>
        <p:spPr>
          <a:xfrm>
            <a:off x="772510" y="1333500"/>
            <a:ext cx="16143890" cy="3657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A823C2F-4464-48CB-94C4-9423FA855E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915" r="-13"/>
          <a:stretch/>
        </p:blipFill>
        <p:spPr>
          <a:xfrm>
            <a:off x="1343649" y="5294646"/>
            <a:ext cx="10489978" cy="384534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60E027A-0FF8-0CF0-FE38-DA96EBA47D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46" t="6192"/>
          <a:stretch/>
        </p:blipFill>
        <p:spPr>
          <a:xfrm>
            <a:off x="11811000" y="5294646"/>
            <a:ext cx="4399463" cy="384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6738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DBABF6F-AF11-77C6-5061-3C5AB81ED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675840"/>
              </p:ext>
            </p:extLst>
          </p:nvPr>
        </p:nvGraphicFramePr>
        <p:xfrm>
          <a:off x="609600" y="952500"/>
          <a:ext cx="16764000" cy="876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359095628"/>
                    </a:ext>
                  </a:extLst>
                </a:gridCol>
                <a:gridCol w="14668500">
                  <a:extLst>
                    <a:ext uri="{9D8B030D-6E8A-4147-A177-3AD203B41FA5}">
                      <a16:colId xmlns:a16="http://schemas.microsoft.com/office/drawing/2014/main" val="2462577751"/>
                    </a:ext>
                  </a:extLst>
                </a:gridCol>
              </a:tblGrid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가양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한강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을 끼고 있어 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값들에 비해 </a:t>
                      </a:r>
                      <a:r>
                        <a:rPr lang="ko-KR" altLang="en-US" sz="28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대여량이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많은 것으로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845078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갈현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학교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생활인구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주거단지가 많은 것으로 보아 </a:t>
                      </a:r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생활인구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영향으로 </a:t>
                      </a:r>
                      <a:r>
                        <a:rPr lang="ko-KR" altLang="en-US" sz="28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대여량이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많은 것으로 보임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926981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답십리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많은 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에서 평균과의 큰 차이를 보여 다양한 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들의 영향으로 </a:t>
                      </a:r>
                      <a:r>
                        <a:rPr lang="ko-KR" altLang="en-US" sz="28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대여량이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많음</a:t>
                      </a:r>
                      <a:endParaRPr lang="en-US" altLang="ko-KR" sz="28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=&gt; </a:t>
                      </a:r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전형적인 이상치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특징을 보임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587350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반포본동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대규모 점포와 한강의 영향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으로 생활인구 대비 </a:t>
                      </a:r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방문인구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수로 인해 </a:t>
                      </a:r>
                      <a:r>
                        <a:rPr lang="ko-KR" altLang="en-US" sz="2800" dirty="0" err="1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대여량이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많은 것으로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782460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보라매동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모든 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가 평균값과 비슷함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549755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0E0ADC15-D222-B0A6-60A5-5007530CF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723900"/>
            <a:ext cx="8839200" cy="87111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D927997-3B37-E6E5-7EB1-7B28F4659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706876"/>
            <a:ext cx="7002581" cy="887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60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DBABF6F-AF11-77C6-5061-3C5AB81ED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24255"/>
              </p:ext>
            </p:extLst>
          </p:nvPr>
        </p:nvGraphicFramePr>
        <p:xfrm>
          <a:off x="609600" y="800100"/>
          <a:ext cx="16764000" cy="876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359095628"/>
                    </a:ext>
                  </a:extLst>
                </a:gridCol>
                <a:gridCol w="14668500">
                  <a:extLst>
                    <a:ext uri="{9D8B030D-6E8A-4147-A177-3AD203B41FA5}">
                      <a16:colId xmlns:a16="http://schemas.microsoft.com/office/drawing/2014/main" val="2462577751"/>
                    </a:ext>
                  </a:extLst>
                </a:gridCol>
              </a:tblGrid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숭인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큰 규모의 공원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영향으로 </a:t>
                      </a:r>
                      <a:r>
                        <a:rPr lang="ko-KR" altLang="en-US" sz="2800" dirty="0" err="1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대여량이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많은 것으로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845078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신림동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남녀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2030 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생활인구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카페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음식점 등 많은 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에서 높은 값을 가지고 있으며</a:t>
                      </a:r>
                      <a:endParaRPr lang="en-US" altLang="ko-KR" sz="2800" dirty="0">
                        <a:solidFill>
                          <a:schemeClr val="tx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서울대학교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의 영향이 많은 것으로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926981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응봉동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적은 버스 및 지하철 하차인원이 적지만</a:t>
                      </a:r>
                      <a:endParaRPr lang="en-US" altLang="ko-KR" sz="28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중랑천에서 </a:t>
                      </a:r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한강으로 이어진 자전거 도로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가 영향을 미쳤을 것이라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587350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자양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지리적으로 </a:t>
                      </a:r>
                      <a:r>
                        <a:rPr lang="ko-KR" altLang="en-US" sz="2800" dirty="0" err="1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동서울터미널과</a:t>
                      </a:r>
                      <a:r>
                        <a:rPr lang="ko-KR" altLang="en-US" sz="2800" dirty="0">
                          <a:solidFill>
                            <a:schemeClr val="accent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건국대학교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가 인접해 있어 </a:t>
                      </a:r>
                      <a:endParaRPr lang="en-US" altLang="ko-KR" sz="2800" dirty="0">
                        <a:solidFill>
                          <a:schemeClr val="tx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자전거로 이동하는 사람이 많을 것이라 추정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782460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정릉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모든 </a:t>
                      </a:r>
                      <a:r>
                        <a:rPr lang="en-US" altLang="ko-KR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feature</a:t>
                      </a:r>
                      <a:r>
                        <a:rPr lang="ko-KR" altLang="en-US" sz="28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가 평균값과 비슷함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549755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2B77F95-128F-7424-2429-0E2AC07EC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822960"/>
            <a:ext cx="4495800" cy="885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5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015100" y="3347978"/>
            <a:ext cx="4673074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결론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07</a:t>
            </a:r>
            <a:endParaRPr lang="ko-KR" altLang="en-US" sz="34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8100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09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78DF6FA2-AB7B-DEBE-8ABF-C223711D7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2100"/>
            <a:ext cx="10172275" cy="57912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2737159-216E-C62B-CABE-A8FC4FA071A9}"/>
              </a:ext>
            </a:extLst>
          </p:cNvPr>
          <p:cNvSpPr/>
          <p:nvPr/>
        </p:nvSpPr>
        <p:spPr>
          <a:xfrm>
            <a:off x="878134" y="6057900"/>
            <a:ext cx="2057400" cy="3810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2232E4D-C463-1817-00E2-79879A9FA28B}"/>
              </a:ext>
            </a:extLst>
          </p:cNvPr>
          <p:cNvSpPr txBox="1"/>
          <p:nvPr/>
        </p:nvSpPr>
        <p:spPr>
          <a:xfrm>
            <a:off x="152400" y="342900"/>
            <a:ext cx="42867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배경 및 목적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385C55-C387-7C30-157D-256B63D45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0" y="5059680"/>
            <a:ext cx="10153269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2A755C2-1D1F-CC96-EFE8-CA250641BCCA}"/>
              </a:ext>
            </a:extLst>
          </p:cNvPr>
          <p:cNvSpPr txBox="1"/>
          <p:nvPr/>
        </p:nvSpPr>
        <p:spPr>
          <a:xfrm>
            <a:off x="723900" y="1750516"/>
            <a:ext cx="168402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서울시는 대부분의 대여소를 혼잡하지 않은 상태로 잘 유지하고 있음</a:t>
            </a:r>
            <a:endParaRPr lang="en-US" altLang="ko-KR" sz="4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하지만 이상치 분석 결과를 미루어 보아 대규모 시설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공원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한강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대학 등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보유한 행정동의 대여소들에 대한 혼잡도 관리는 잘 이루어지지 않은 것으로 보임</a:t>
            </a:r>
            <a:endParaRPr lang="en-US" altLang="ko-KR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D6E08E-A2A1-7446-1823-926AE8AA101C}"/>
              </a:ext>
            </a:extLst>
          </p:cNvPr>
          <p:cNvSpPr txBox="1"/>
          <p:nvPr/>
        </p:nvSpPr>
        <p:spPr>
          <a:xfrm>
            <a:off x="152400" y="34290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결론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37CA6A5C-9361-FB55-9856-24FDA0CFA3A6}"/>
              </a:ext>
            </a:extLst>
          </p:cNvPr>
          <p:cNvSpPr/>
          <p:nvPr/>
        </p:nvSpPr>
        <p:spPr>
          <a:xfrm>
            <a:off x="8951039" y="6134100"/>
            <a:ext cx="385922" cy="685800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E6205E-E656-13DD-96B2-E3BEFA4580C7}"/>
              </a:ext>
            </a:extLst>
          </p:cNvPr>
          <p:cNvSpPr txBox="1"/>
          <p:nvPr/>
        </p:nvSpPr>
        <p:spPr>
          <a:xfrm>
            <a:off x="723900" y="7353300"/>
            <a:ext cx="168402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대규모 시설을 보유한 행정동의 대여소들에 대한 </a:t>
            </a:r>
            <a:endParaRPr lang="en-US" altLang="ko-KR" sz="4400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4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더욱 세심한 관리와 대여소 확충 필요</a:t>
            </a:r>
            <a:endParaRPr lang="en-US" altLang="ko-KR" sz="4400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1378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2A755C2-1D1F-CC96-EFE8-CA250641BCCA}"/>
              </a:ext>
            </a:extLst>
          </p:cNvPr>
          <p:cNvSpPr txBox="1"/>
          <p:nvPr/>
        </p:nvSpPr>
        <p:spPr>
          <a:xfrm>
            <a:off x="381000" y="4000500"/>
            <a:ext cx="17373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행정동의 특징에 따른 </a:t>
            </a:r>
            <a:r>
              <a:rPr lang="ko-KR" altLang="en-US" sz="4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공공자전거 대여소에 대한 </a:t>
            </a:r>
            <a:endParaRPr lang="en-US" altLang="ko-KR" sz="4800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효율적인 관리</a:t>
            </a:r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통해 </a:t>
            </a:r>
            <a:r>
              <a:rPr lang="ko-KR" altLang="en-US" sz="48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관리 비용을 줄이고 </a:t>
            </a:r>
            <a:endParaRPr lang="en-US" altLang="ko-KR" sz="4800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 효과를 증가 시킬 수 있을 것으로 기대</a:t>
            </a:r>
            <a:endParaRPr lang="en-US" altLang="ko-KR" sz="4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D6E08E-A2A1-7446-1823-926AE8AA101C}"/>
              </a:ext>
            </a:extLst>
          </p:cNvPr>
          <p:cNvSpPr txBox="1"/>
          <p:nvPr/>
        </p:nvSpPr>
        <p:spPr>
          <a:xfrm>
            <a:off x="152400" y="34290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기대효과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838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한계점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101773-9FDD-EDB6-1392-298C30D3C6EA}"/>
              </a:ext>
            </a:extLst>
          </p:cNvPr>
          <p:cNvSpPr txBox="1"/>
          <p:nvPr/>
        </p:nvSpPr>
        <p:spPr>
          <a:xfrm>
            <a:off x="762000" y="3250674"/>
            <a:ext cx="16764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 algn="l">
              <a:buAutoNum type="arabicPeriod"/>
            </a:pP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독립변수와 종속변수와의 상관성 부족으로 인해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대여량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예측 모델 생성에 실패하였음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=&gt;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상관성과 인과성을 가진 변수에 대한 탐색이 필요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자료 수집의 문제로 데이터 별 시점이 완벽하게 동일하지 않음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994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015100" y="3347978"/>
            <a:ext cx="4673074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08</a:t>
            </a:r>
            <a:endParaRPr lang="ko-KR" altLang="en-US" sz="34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8100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393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31935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출처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5F7081-FA71-B053-453D-E6D23E7AC99A}"/>
              </a:ext>
            </a:extLst>
          </p:cNvPr>
          <p:cNvSpPr txBox="1"/>
          <p:nvPr/>
        </p:nvSpPr>
        <p:spPr>
          <a:xfrm>
            <a:off x="58187" y="1191649"/>
            <a:ext cx="9685665" cy="7903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지하철역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3"/>
              </a:rPr>
              <a:t>https://data.seoul.go.kr/dataList/OA-21232/S/1/datasetView.do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 </a:t>
            </a:r>
            <a:r>
              <a:rPr lang="ko-KR" altLang="en-US" sz="1800" dirty="0"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버스정류장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4"/>
              </a:rPr>
              <a:t>https://data.seoul.go.kr/dataList/OA-15067/S/1/datasetView.do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 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지하철 </a:t>
            </a:r>
            <a:r>
              <a:rPr lang="ko-KR" altLang="en-US" sz="1800" dirty="0" err="1">
                <a:effectLst/>
                <a:latin typeface="함초롬바탕"/>
              </a:rPr>
              <a:t>승하차</a:t>
            </a:r>
            <a:r>
              <a:rPr lang="ko-KR" altLang="en-US" sz="1800" dirty="0">
                <a:effectLst/>
                <a:latin typeface="함초롬바탕"/>
              </a:rPr>
              <a:t> 인원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5"/>
              </a:rPr>
              <a:t>https://data.seoul.go.kr/dataList/OA-21224/S/1/datasetView.do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 </a:t>
            </a:r>
            <a:r>
              <a:rPr lang="ko-KR" altLang="en-US" sz="1800" dirty="0"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버스 </a:t>
            </a:r>
            <a:r>
              <a:rPr lang="ko-KR" altLang="en-US" sz="1800" dirty="0" err="1">
                <a:effectLst/>
                <a:latin typeface="함초롬바탕"/>
              </a:rPr>
              <a:t>승하차</a:t>
            </a:r>
            <a:r>
              <a:rPr lang="ko-KR" altLang="en-US" sz="1800" dirty="0">
                <a:effectLst/>
                <a:latin typeface="함초롬바탕"/>
              </a:rPr>
              <a:t> 인원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6"/>
              </a:rPr>
              <a:t>https://data.seoul.go.kr/dataList/OA-21225/S/1/datasetView.do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 </a:t>
            </a:r>
            <a:r>
              <a:rPr lang="ko-KR" altLang="en-US" sz="1800" dirty="0">
                <a:effectLst/>
                <a:latin typeface="함초롬바탕"/>
              </a:rPr>
              <a:t> 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은행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7"/>
              </a:rPr>
              <a:t>https://data.seoul.go.kr/dataList/10129/S/2/datasetView.do</a:t>
            </a:r>
            <a:r>
              <a:rPr lang="en-US" altLang="ko-KR" sz="1800" dirty="0">
                <a:effectLst/>
                <a:latin typeface="함초롬바탕"/>
              </a:rPr>
              <a:t> 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 err="1">
                <a:latin typeface="함초롬바탕"/>
              </a:rPr>
              <a:t>사업체수</a:t>
            </a:r>
            <a:r>
              <a:rPr lang="ko-KR" altLang="en-US" sz="1800" dirty="0">
                <a:effectLst/>
                <a:latin typeface="함초롬바탕"/>
              </a:rPr>
              <a:t>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8"/>
              </a:rPr>
              <a:t>https://data.seoul.go.kr/dataList/103/S/2/datasetView.do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병원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9"/>
              </a:rPr>
              <a:t>https://www.data.go.kr/data/15069540/fileData.do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학교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10"/>
              </a:rPr>
              <a:t>http://data.seoul.go.kr/dataList/OA-20502/S/1/datasetView.do</a:t>
            </a:r>
            <a:r>
              <a:rPr lang="ko-KR" altLang="en-US" sz="1800" dirty="0"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자동차 등록현황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1"/>
              </a:rPr>
              <a:t>https://data.seoul.go.kr/dataList/OA-21236/F/1/datasetView.do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연령대별 생활인구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2"/>
              </a:rPr>
              <a:t>http://data.seoul.go.kr/dataList/OA-14991/S/1/datasetView.do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음식점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3"/>
              </a:rPr>
              <a:t>https://data.seoul.go.kr/dataList/10154/S/2/datasetView.do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카페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4"/>
              </a:rPr>
              <a:t>https://www.data.go.kr/data/15083033/fileData.do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 err="1">
                <a:latin typeface="함초롬바탕"/>
              </a:rPr>
              <a:t>주거단지수</a:t>
            </a:r>
            <a:r>
              <a:rPr lang="en-US" altLang="ko-KR" sz="1800" dirty="0">
                <a:effectLst/>
                <a:latin typeface="함초롬바탕"/>
              </a:rPr>
              <a:t> : 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15"/>
              </a:rPr>
              <a:t>https://data.seoul.go.kr/dataList/10585/S/2/datasetView.do</a:t>
            </a:r>
            <a:r>
              <a:rPr lang="en-US" altLang="ko-KR" sz="1800" u="sng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 </a:t>
            </a:r>
            <a:r>
              <a:rPr lang="ko-KR" altLang="en-US" sz="1800" dirty="0"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대규모 </a:t>
            </a:r>
            <a:r>
              <a:rPr lang="ko-KR" altLang="en-US" sz="1800" dirty="0" err="1">
                <a:effectLst/>
                <a:latin typeface="함초롬바탕"/>
              </a:rPr>
              <a:t>점포수</a:t>
            </a:r>
            <a:r>
              <a:rPr lang="ko-KR" altLang="en-US" sz="1800" dirty="0">
                <a:effectLst/>
                <a:latin typeface="함초롬바탕"/>
              </a:rPr>
              <a:t> </a:t>
            </a:r>
            <a:r>
              <a:rPr lang="en-US" altLang="ko-KR" sz="1800" dirty="0">
                <a:effectLst/>
                <a:latin typeface="함초롬바탕"/>
              </a:rPr>
              <a:t>:</a:t>
            </a:r>
            <a:r>
              <a:rPr lang="ko-KR" altLang="en-US" sz="1800" dirty="0">
                <a:effectLst/>
                <a:latin typeface="함초롬바탕"/>
              </a:rPr>
              <a:t>　</a:t>
            </a:r>
            <a:r>
              <a:rPr lang="en-US" altLang="ko-KR" sz="1800" dirty="0">
                <a:effectLst/>
                <a:latin typeface="함초롬바탕"/>
                <a:hlinkClick r:id="rId16"/>
              </a:rPr>
              <a:t>https://data.seoul.go.kr/dataList/OA-16096/S/1/datasetView.do</a:t>
            </a:r>
            <a:r>
              <a:rPr lang="en-US" altLang="ko-KR" sz="1800" dirty="0">
                <a:effectLst/>
                <a:latin typeface="함초롬바탕"/>
              </a:rPr>
              <a:t> 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latin typeface="함초롬바탕"/>
              </a:rPr>
              <a:t>공원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7"/>
              </a:rPr>
              <a:t>https://data.seoul.go.kr/dataList/OA-394/S/1/datasetView.do</a:t>
            </a:r>
            <a:r>
              <a:rPr lang="en-US" altLang="ko-KR" sz="1800" dirty="0">
                <a:effectLst/>
                <a:latin typeface="함초롬바탕"/>
              </a:rPr>
              <a:t> </a:t>
            </a:r>
            <a:endParaRPr lang="ko-KR" altLang="en-US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 err="1">
                <a:effectLst/>
                <a:latin typeface="함초롬바탕"/>
              </a:rPr>
              <a:t>따릉이</a:t>
            </a:r>
            <a:r>
              <a:rPr lang="ko-KR" altLang="en-US" sz="1800" dirty="0">
                <a:effectLst/>
                <a:latin typeface="함초롬바탕"/>
              </a:rPr>
              <a:t> 대여이력 </a:t>
            </a:r>
            <a:r>
              <a:rPr lang="en-US" altLang="ko-KR" sz="1800" dirty="0">
                <a:effectLst/>
                <a:latin typeface="함초롬바탕"/>
              </a:rPr>
              <a:t>: </a:t>
            </a:r>
            <a:r>
              <a:rPr lang="en-US" altLang="ko-KR" sz="1800" dirty="0">
                <a:effectLst/>
                <a:latin typeface="함초롬바탕"/>
                <a:hlinkClick r:id="rId18"/>
              </a:rPr>
              <a:t>https://data.seoul.go.kr/dataList/OA-15182/F/1/datasetView.do#</a:t>
            </a:r>
            <a:endParaRPr lang="en-US" altLang="ko-KR" sz="1800" dirty="0"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dirty="0">
              <a:effectLst/>
              <a:latin typeface="함초롬바탕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8562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0D03163-31CE-B9E8-7291-9E8D86E5C292}"/>
              </a:ext>
            </a:extLst>
          </p:cNvPr>
          <p:cNvSpPr txBox="1"/>
          <p:nvPr/>
        </p:nvSpPr>
        <p:spPr>
          <a:xfrm>
            <a:off x="152400" y="342900"/>
            <a:ext cx="2783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참고 자료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5F7081-FA71-B053-453D-E6D23E7AC99A}"/>
              </a:ext>
            </a:extLst>
          </p:cNvPr>
          <p:cNvSpPr txBox="1"/>
          <p:nvPr/>
        </p:nvSpPr>
        <p:spPr>
          <a:xfrm>
            <a:off x="457200" y="1222391"/>
            <a:ext cx="16304528" cy="61309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&lt;</a:t>
            </a:r>
            <a:r>
              <a:rPr lang="ko-KR" altLang="en-US" sz="1800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코드</a:t>
            </a:r>
            <a:r>
              <a:rPr lang="en-US" altLang="ko-KR" sz="1800" dirty="0"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&gt;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u="sng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/>
                <a:hlinkClick r:id="rId3"/>
              </a:rPr>
              <a:t>https://github.com/henewsuh/KAKAO-map-API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</a:t>
            </a:r>
            <a:endParaRPr lang="en-US" altLang="ko-KR" sz="1800" dirty="0">
              <a:solidFill>
                <a:srgbClr val="000000"/>
              </a:solidFill>
              <a:effectLst/>
              <a:latin typeface="함초롬바탕"/>
            </a:endParaRPr>
          </a:p>
          <a:p>
            <a:pPr algn="just">
              <a:lnSpc>
                <a:spcPct val="160000"/>
              </a:lnSpc>
            </a:pPr>
            <a:r>
              <a:rPr lang="en-US" altLang="ko-KR" sz="1800" u="sng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https://dailyheumsi.tistory.com/95</a:t>
            </a:r>
            <a:endParaRPr lang="ko-KR" altLang="en-US" sz="1800" dirty="0">
              <a:solidFill>
                <a:srgbClr val="000000"/>
              </a:solidFill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dirty="0">
              <a:solidFill>
                <a:srgbClr val="000000"/>
              </a:solidFill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함초롬바탕"/>
              </a:rPr>
              <a:t>&lt;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인용논문</a:t>
            </a:r>
            <a:r>
              <a:rPr lang="en-US" altLang="ko-KR" dirty="0">
                <a:solidFill>
                  <a:srgbClr val="000000"/>
                </a:solidFill>
                <a:latin typeface="함초롬바탕"/>
              </a:rPr>
              <a:t>&gt;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계절 및 회원 특성이 공공자전거 통행에 미치는 영향분석 </a:t>
            </a:r>
            <a:r>
              <a:rPr lang="en-US" altLang="ko-KR" sz="1800" dirty="0">
                <a:solidFill>
                  <a:srgbClr val="000000"/>
                </a:solidFill>
                <a:effectLst/>
                <a:latin typeface="함초롬바탕"/>
              </a:rPr>
              <a:t>: 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서울시 </a:t>
            </a:r>
            <a:r>
              <a:rPr lang="ko-KR" altLang="en-US" sz="1800" dirty="0" err="1">
                <a:solidFill>
                  <a:srgbClr val="000000"/>
                </a:solidFill>
                <a:effectLst/>
                <a:latin typeface="함초롬바탕"/>
              </a:rPr>
              <a:t>따릉이를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대상으로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dirty="0">
                <a:solidFill>
                  <a:srgbClr val="000000"/>
                </a:solidFill>
                <a:effectLst/>
                <a:latin typeface="함초롬바탕"/>
              </a:rPr>
              <a:t>Effects of Seasonal and Membership Characteristics on Public Bicycle Traffic: Focusing on the Seoul Bike</a:t>
            </a:r>
            <a:endParaRPr lang="en-US" altLang="ko-KR" dirty="0">
              <a:solidFill>
                <a:srgbClr val="000000"/>
              </a:solidFill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u="sng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https://scienceon.kisti.re.kr/commons/util/originalView.do?cn=JAKO201825758342032&amp;oCn=JAKO201825758342032&amp;dbt=JAKO&amp;journal=NJOU00294931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사회 네트워크 분석을 통한 서울시 공공자전거 </a:t>
            </a:r>
            <a:r>
              <a:rPr lang="ko-KR" altLang="en-US" sz="1800" dirty="0" err="1">
                <a:solidFill>
                  <a:srgbClr val="000000"/>
                </a:solidFill>
                <a:effectLst/>
                <a:latin typeface="함초롬바탕"/>
              </a:rPr>
              <a:t>따릉이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이용 특성 및 대여소의 특성에 대한 연구 </a:t>
            </a:r>
            <a:r>
              <a:rPr lang="en-US" altLang="ko-KR" sz="1800" dirty="0">
                <a:solidFill>
                  <a:srgbClr val="000000"/>
                </a:solidFill>
                <a:effectLst/>
                <a:latin typeface="함초롬바탕"/>
              </a:rPr>
              <a:t>: 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중구 </a:t>
            </a:r>
            <a:r>
              <a:rPr lang="en-US" altLang="ko-KR" sz="1800" dirty="0">
                <a:solidFill>
                  <a:srgbClr val="000000"/>
                </a:solidFill>
                <a:effectLst/>
                <a:latin typeface="함초롬바탕"/>
              </a:rPr>
              <a:t>32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개 대여소를 중심으로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u="sng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https://www.kci.go.kr/kciportal/ci/sereArticleSearch/ciSereArtiView.kci?sereArticleSearchBean.artiId=ART002551433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</a:t>
            </a:r>
            <a:endParaRPr lang="en-US" altLang="ko-KR" sz="1800" dirty="0">
              <a:solidFill>
                <a:srgbClr val="000000"/>
              </a:solidFill>
              <a:effectLst/>
              <a:latin typeface="함초롬바탕"/>
            </a:endParaRP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서울시 공공자전거 이용에 영향을 미치는 물리적 환경 요인 분석 </a:t>
            </a:r>
            <a:r>
              <a:rPr lang="en-US" altLang="ko-KR" sz="1800" dirty="0">
                <a:solidFill>
                  <a:srgbClr val="000000"/>
                </a:solidFill>
                <a:effectLst/>
                <a:latin typeface="함초롬바탕"/>
              </a:rPr>
              <a:t>: 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대여소별 거리에 따른 요인의 영향력 차이를 중심으로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u="sng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/>
              </a:rPr>
              <a:t>http://kpaj.or.kr/_common/do.php?a=full&amp;bidx=1337&amp;aidx=17369</a:t>
            </a:r>
            <a:r>
              <a:rPr lang="ko-KR" altLang="en-US" sz="1800" dirty="0">
                <a:solidFill>
                  <a:srgbClr val="000000"/>
                </a:solidFill>
                <a:effectLst/>
                <a:latin typeface="함초롬바탕"/>
              </a:rPr>
              <a:t> </a:t>
            </a:r>
          </a:p>
          <a:p>
            <a:pPr marL="0" marR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dirty="0">
              <a:effectLst/>
              <a:latin typeface="함초롬바탕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11032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9B9134-03F0-BFF5-5B1F-05CBCB4F6F21}"/>
              </a:ext>
            </a:extLst>
          </p:cNvPr>
          <p:cNvSpPr txBox="1"/>
          <p:nvPr/>
        </p:nvSpPr>
        <p:spPr>
          <a:xfrm>
            <a:off x="4443033" y="3765709"/>
            <a:ext cx="940193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r>
              <a:rPr lang="en-US" altLang="ko-KR" sz="13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3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DDAEBBB3-F3F6-5B83-6BD8-88FA90599031}"/>
              </a:ext>
            </a:extLst>
          </p:cNvPr>
          <p:cNvSpPr txBox="1"/>
          <p:nvPr/>
        </p:nvSpPr>
        <p:spPr>
          <a:xfrm>
            <a:off x="152400" y="342900"/>
            <a:ext cx="42867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『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배경 및 목적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』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9762CA-E570-FDF8-8644-575AEF63204F}"/>
              </a:ext>
            </a:extLst>
          </p:cNvPr>
          <p:cNvSpPr txBox="1"/>
          <p:nvPr/>
        </p:nvSpPr>
        <p:spPr>
          <a:xfrm>
            <a:off x="914400" y="3334583"/>
            <a:ext cx="1689116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공공자전거 </a:t>
            </a:r>
            <a:r>
              <a:rPr lang="ko-KR" altLang="en-US" sz="5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미설치</a:t>
            </a: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지역의 대여소 입지 선정에 활용</a:t>
            </a:r>
            <a:endParaRPr lang="en-US" altLang="ko-KR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 및 대여소 부족으로 인한</a:t>
            </a:r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공공자전거 </a:t>
            </a:r>
            <a:endParaRPr lang="en-US" altLang="ko-KR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</a:t>
            </a: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대여소 혼잡도 해결</a:t>
            </a:r>
            <a:endParaRPr lang="en-US" altLang="ko-KR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3299989-48E4-2CE5-7835-CD9AE8786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5800" y="7962900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51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334000" y="3578066"/>
            <a:ext cx="1181124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획득</a:t>
            </a:r>
            <a:endParaRPr lang="en-US" altLang="ko-KR" sz="17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4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344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9624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7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8B9148-EBBE-9C7C-5C14-266CC0A32EFA}"/>
              </a:ext>
            </a:extLst>
          </p:cNvPr>
          <p:cNvSpPr txBox="1"/>
          <p:nvPr/>
        </p:nvSpPr>
        <p:spPr>
          <a:xfrm>
            <a:off x="762000" y="1333500"/>
            <a:ext cx="15773400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800" b="0" i="0" dirty="0">
                <a:solidFill>
                  <a:schemeClr val="accent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총 </a:t>
            </a:r>
            <a:r>
              <a:rPr lang="en-US" altLang="ko-KR" sz="2800" b="0" i="0" dirty="0">
                <a:solidFill>
                  <a:schemeClr val="accent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37</a:t>
            </a:r>
            <a:r>
              <a:rPr lang="ko-KR" altLang="en-US" sz="2800" b="0" i="0" dirty="0">
                <a:solidFill>
                  <a:schemeClr val="accent2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개의 데이터 </a:t>
            </a:r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수집 및 가공</a:t>
            </a:r>
            <a:endParaRPr lang="en-US" altLang="ko-KR" sz="2800" dirty="0">
              <a:solidFill>
                <a:srgbClr val="24292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① </a:t>
            </a:r>
            <a:r>
              <a:rPr lang="ko-KR" altLang="en-US" sz="2800" b="0" i="0" dirty="0" err="1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따릉이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대여소와 대여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반납</a:t>
            </a:r>
          </a:p>
          <a:p>
            <a:pPr lvl="1"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(3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return_day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rent_day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rental_stop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② 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토지특성 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시설물 수</a:t>
            </a:r>
          </a:p>
          <a:p>
            <a:pPr lvl="1"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(12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large_store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대규모점포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), company, hospital, restaurant, park, cafe, house, bank, car, school,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bus_stop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subway_station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③ 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대중교통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버스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지하철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이용에 따른 승객 승 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·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하차 수</a:t>
            </a:r>
          </a:p>
          <a:p>
            <a:pPr lvl="1"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(4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bus_geton_people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bus_getoff_people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subway_geton_people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subway_getoff_people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l"/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④ 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지역특성 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 하루 평균 연령대별</a:t>
            </a:r>
            <a:r>
              <a:rPr lang="en-US" altLang="ko-KR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2800" b="0" i="0" dirty="0">
                <a:solidFill>
                  <a:schemeClr val="accent1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성별 생활인구</a:t>
            </a:r>
          </a:p>
          <a:p>
            <a:pPr lvl="1" algn="l"/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(18</a:t>
            </a:r>
            <a:r>
              <a:rPr lang="ko-KR" altLang="en-US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 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: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M_child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M_teenager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M_20, M_30, M_40, M_50, M_60, M_over70,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W_child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W_teenager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, W_20, W_30, W_40, W_50, W_60, W_over70, </a:t>
            </a:r>
            <a:r>
              <a:rPr lang="en-US" altLang="ko-KR" sz="2800" b="0" i="0" dirty="0" err="1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M_sum</a:t>
            </a:r>
            <a:r>
              <a:rPr lang="en-US" altLang="ko-KR" sz="2800" dirty="0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en-US" altLang="ko-KR" sz="2800" dirty="0" err="1">
                <a:solidFill>
                  <a:srgbClr val="24292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W_sum</a:t>
            </a:r>
            <a: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br>
              <a:rPr lang="en-US" altLang="ko-KR" sz="2800" b="0" i="0" dirty="0">
                <a:solidFill>
                  <a:srgbClr val="24292F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altLang="ko-KR" sz="2800" b="0" i="0" dirty="0">
              <a:solidFill>
                <a:srgbClr val="24292F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7943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D33D324-4C4E-5538-E907-5FA45AA56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308965"/>
            <a:ext cx="9192939" cy="55015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20BC3D-9875-65DE-D365-CB727A1B33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942" r="38662"/>
          <a:stretch/>
        </p:blipFill>
        <p:spPr>
          <a:xfrm>
            <a:off x="10515602" y="2308965"/>
            <a:ext cx="5638800" cy="8628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89E47B-CDA3-4A70-0E2B-3A021F948599}"/>
              </a:ext>
            </a:extLst>
          </p:cNvPr>
          <p:cNvSpPr txBox="1"/>
          <p:nvPr/>
        </p:nvSpPr>
        <p:spPr>
          <a:xfrm>
            <a:off x="10515602" y="3451965"/>
            <a:ext cx="914400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6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416</a:t>
            </a:r>
            <a:r>
              <a:rPr lang="ko-KR" altLang="en-US" sz="2600" b="0" i="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개의 행정동이 있음을 알 수 있음</a:t>
            </a:r>
            <a:endParaRPr lang="en-US" altLang="ko-KR" sz="2600" b="0" i="0" dirty="0">
              <a:solidFill>
                <a:srgbClr val="000000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buFont typeface="Symbol" panose="05050102010706020507" pitchFamily="18" charset="2"/>
              <a:buChar char="Þ"/>
            </a:pPr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서울시 </a:t>
            </a:r>
            <a:r>
              <a:rPr lang="en-US" altLang="ko-KR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426</a:t>
            </a:r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개의 행정동 중 </a:t>
            </a:r>
            <a:r>
              <a:rPr lang="en-US" altLang="ko-KR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10</a:t>
            </a:r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개의 동에 </a:t>
            </a:r>
            <a:endParaRPr lang="en-US" altLang="ko-KR" sz="26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</a:t>
            </a:r>
            <a:r>
              <a:rPr lang="ko-KR" altLang="en-US" sz="2600" dirty="0" err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따릉이</a:t>
            </a:r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대여소가 존재 하지 않아 데이터 처리 </a:t>
            </a:r>
            <a:endParaRPr lang="en-US" altLang="ko-KR" sz="26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</a:t>
            </a:r>
            <a:r>
              <a:rPr lang="ko-KR" altLang="en-US" sz="26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과정에서 사라짐  </a:t>
            </a:r>
            <a:endParaRPr lang="en-US" altLang="ko-KR" sz="26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br>
              <a:rPr lang="ko-KR" altLang="en-US" sz="2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ko-KR" altLang="en-US" sz="2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2112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F74D8B-36C2-C822-0F1D-C61ED4C732B0}"/>
              </a:ext>
            </a:extLst>
          </p:cNvPr>
          <p:cNvSpPr txBox="1"/>
          <p:nvPr/>
        </p:nvSpPr>
        <p:spPr>
          <a:xfrm>
            <a:off x="5599328" y="2804160"/>
            <a:ext cx="5525872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EDA</a:t>
            </a:r>
            <a:endParaRPr lang="ko-KR" altLang="en-US" sz="25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C4B5C-B5FB-B236-9C8A-B677096E1B8D}"/>
              </a:ext>
            </a:extLst>
          </p:cNvPr>
          <p:cNvSpPr txBox="1"/>
          <p:nvPr/>
        </p:nvSpPr>
        <p:spPr>
          <a:xfrm>
            <a:off x="-1371600" y="2324100"/>
            <a:ext cx="5334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4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344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2582A54-4793-8AAB-BDB9-86BABFC5A5BD}"/>
              </a:ext>
            </a:extLst>
          </p:cNvPr>
          <p:cNvSpPr/>
          <p:nvPr/>
        </p:nvSpPr>
        <p:spPr>
          <a:xfrm>
            <a:off x="3962400" y="60579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601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1882</Words>
  <Application>Microsoft Office PowerPoint</Application>
  <PresentationFormat>사용자 지정</PresentationFormat>
  <Paragraphs>250</Paragraphs>
  <Slides>46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5" baseType="lpstr">
      <vt:lpstr>HY헤드라인M</vt:lpstr>
      <vt:lpstr>Calibri</vt:lpstr>
      <vt:lpstr>함초롬바탕</vt:lpstr>
      <vt:lpstr>KoPub돋움체 Light</vt:lpstr>
      <vt:lpstr>Symbol</vt:lpstr>
      <vt:lpstr>KoPub돋움체 Bold</vt:lpstr>
      <vt:lpstr>Arial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김다예</cp:lastModifiedBy>
  <cp:revision>30</cp:revision>
  <dcterms:created xsi:type="dcterms:W3CDTF">2022-05-22T10:29:43Z</dcterms:created>
  <dcterms:modified xsi:type="dcterms:W3CDTF">2022-05-24T15:40:34Z</dcterms:modified>
</cp:coreProperties>
</file>